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57" r:id="rId3"/>
    <p:sldId id="258" r:id="rId4"/>
    <p:sldId id="260" r:id="rId5"/>
    <p:sldId id="259" r:id="rId6"/>
    <p:sldId id="261" r:id="rId7"/>
    <p:sldId id="263"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6" d="100"/>
          <a:sy n="86" d="100"/>
        </p:scale>
        <p:origin x="-102"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F5750A-9A0E-4C2A-935E-F32D90FD6E2B}" type="datetimeFigureOut">
              <a:rPr lang="en-GB" smtClean="0"/>
              <a:t>01/04/2020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9A594C-3C67-46B6-9386-2F5E68FA7F48}" type="slidenum">
              <a:rPr lang="en-GB" smtClean="0"/>
              <a:t>‹#›</a:t>
            </a:fld>
            <a:endParaRPr lang="en-GB"/>
          </a:p>
        </p:txBody>
      </p:sp>
    </p:spTree>
    <p:extLst>
      <p:ext uri="{BB962C8B-B14F-4D97-AF65-F5344CB8AC3E}">
        <p14:creationId xmlns:p14="http://schemas.microsoft.com/office/powerpoint/2010/main" val="46219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C9C017E-32F9-4628-85E4-D258A27E1A94}" type="datetime1">
              <a:rPr lang="en-US" smtClean="0"/>
              <a:t>4/1/2020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smtClean="0"/>
              <a:t>Dr Amina Muazzam</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2D7624-2F6D-407B-9920-AF684CF58C32}" type="datetime1">
              <a:rPr lang="en-US" smtClean="0"/>
              <a:t>4/1/2020</a:t>
            </a:fld>
            <a:endParaRPr lang="en-US" dirty="0"/>
          </a:p>
        </p:txBody>
      </p:sp>
      <p:sp>
        <p:nvSpPr>
          <p:cNvPr id="6" name="Footer Placeholder 5"/>
          <p:cNvSpPr>
            <a:spLocks noGrp="1"/>
          </p:cNvSpPr>
          <p:nvPr>
            <p:ph type="ftr" sz="quarter" idx="11"/>
          </p:nvPr>
        </p:nvSpPr>
        <p:spPr/>
        <p:txBody>
          <a:bodyPr/>
          <a:lstStyle/>
          <a:p>
            <a:r>
              <a:rPr lang="en-US" smtClean="0"/>
              <a:t>Dr Amina Muazzam</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5141AF-29C8-4D63-ADF9-F40EDD76A793}"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F92ACD-5097-4DBB-8239-4695205232B9}"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A87A79-E19E-44B4-90B1-5BDFA174F03E}"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8D4532-D743-4749-8D81-36FB250757FB}"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14B3C7-0124-402D-95B0-7CBC0EAEF647}"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10463D-B9BF-45B8-A4DC-F5D5FE1E9B7C}"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4223C-4670-47C8-A723-0901A9EC97DA}"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92039-1355-4219-88BC-EB26D49CFDF6}"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4E9D12-AB0C-47A8-B4B6-6583CFD5BBBC}"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F17422-166E-4CB1-BB1B-4160C0B8EF58}" type="datetime1">
              <a:rPr lang="en-US" smtClean="0"/>
              <a:t>4/1/2020</a:t>
            </a:fld>
            <a:endParaRPr lang="en-US" dirty="0"/>
          </a:p>
        </p:txBody>
      </p:sp>
      <p:sp>
        <p:nvSpPr>
          <p:cNvPr id="6" name="Footer Placeholder 5"/>
          <p:cNvSpPr>
            <a:spLocks noGrp="1"/>
          </p:cNvSpPr>
          <p:nvPr>
            <p:ph type="ftr" sz="quarter" idx="11"/>
          </p:nvPr>
        </p:nvSpPr>
        <p:spPr/>
        <p:txBody>
          <a:bodyPr/>
          <a:lstStyle/>
          <a:p>
            <a:r>
              <a:rPr lang="en-US" smtClean="0"/>
              <a:t>Dr Amina Muazzam</a:t>
            </a:r>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1E3A9F-F9E8-48AC-9315-85EFEA553576}" type="datetime1">
              <a:rPr lang="en-US" smtClean="0"/>
              <a:t>4/1/2020</a:t>
            </a:fld>
            <a:endParaRPr lang="en-US" dirty="0"/>
          </a:p>
        </p:txBody>
      </p:sp>
      <p:sp>
        <p:nvSpPr>
          <p:cNvPr id="8" name="Footer Placeholder 7"/>
          <p:cNvSpPr>
            <a:spLocks noGrp="1"/>
          </p:cNvSpPr>
          <p:nvPr>
            <p:ph type="ftr" sz="quarter" idx="11"/>
          </p:nvPr>
        </p:nvSpPr>
        <p:spPr/>
        <p:txBody>
          <a:bodyPr/>
          <a:lstStyle/>
          <a:p>
            <a:r>
              <a:rPr lang="en-US" smtClean="0"/>
              <a:t>Dr Amina Muazzam</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1B5304-4770-41A2-9CA5-DCEA236C2CCE}" type="datetime1">
              <a:rPr lang="en-US" smtClean="0"/>
              <a:t>4/1/2020</a:t>
            </a:fld>
            <a:endParaRPr lang="en-US" dirty="0"/>
          </a:p>
        </p:txBody>
      </p:sp>
      <p:sp>
        <p:nvSpPr>
          <p:cNvPr id="4" name="Footer Placeholder 3"/>
          <p:cNvSpPr>
            <a:spLocks noGrp="1"/>
          </p:cNvSpPr>
          <p:nvPr>
            <p:ph type="ftr" sz="quarter" idx="11"/>
          </p:nvPr>
        </p:nvSpPr>
        <p:spPr/>
        <p:txBody>
          <a:bodyPr/>
          <a:lstStyle/>
          <a:p>
            <a:r>
              <a:rPr lang="en-US" smtClean="0"/>
              <a:t>Dr Amina Muazzam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974C0-F7A8-47C5-871B-8A5190747FC3}" type="datetime1">
              <a:rPr lang="en-US" smtClean="0"/>
              <a:t>4/1/2020</a:t>
            </a:fld>
            <a:endParaRPr lang="en-US" dirty="0"/>
          </a:p>
        </p:txBody>
      </p:sp>
      <p:sp>
        <p:nvSpPr>
          <p:cNvPr id="3" name="Footer Placeholder 2"/>
          <p:cNvSpPr>
            <a:spLocks noGrp="1"/>
          </p:cNvSpPr>
          <p:nvPr>
            <p:ph type="ftr" sz="quarter" idx="11"/>
          </p:nvPr>
        </p:nvSpPr>
        <p:spPr/>
        <p:txBody>
          <a:bodyPr/>
          <a:lstStyle/>
          <a:p>
            <a:r>
              <a:rPr lang="en-US" smtClean="0"/>
              <a:t>Dr Amina Muazzam</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1871425-9839-48DE-87E6-C1F955D527FF}" type="datetime1">
              <a:rPr lang="en-US" smtClean="0"/>
              <a:t>4/1/2020</a:t>
            </a:fld>
            <a:endParaRPr lang="en-US" dirty="0"/>
          </a:p>
        </p:txBody>
      </p:sp>
      <p:sp>
        <p:nvSpPr>
          <p:cNvPr id="6" name="Footer Placeholder 5"/>
          <p:cNvSpPr>
            <a:spLocks noGrp="1"/>
          </p:cNvSpPr>
          <p:nvPr>
            <p:ph type="ftr" sz="quarter" idx="11"/>
          </p:nvPr>
        </p:nvSpPr>
        <p:spPr/>
        <p:txBody>
          <a:bodyPr/>
          <a:lstStyle/>
          <a:p>
            <a:r>
              <a:rPr lang="en-US" smtClean="0"/>
              <a:t>Dr Amina Muazzam</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98A08D3-A55D-4CD0-AD9B-341CD45F51AF}" type="datetime1">
              <a:rPr lang="en-US" smtClean="0"/>
              <a:t>4/1/2020</a:t>
            </a:fld>
            <a:endParaRPr lang="en-US" dirty="0"/>
          </a:p>
        </p:txBody>
      </p:sp>
      <p:sp>
        <p:nvSpPr>
          <p:cNvPr id="6" name="Footer Placeholder 5"/>
          <p:cNvSpPr>
            <a:spLocks noGrp="1"/>
          </p:cNvSpPr>
          <p:nvPr>
            <p:ph type="ftr" sz="quarter" idx="11"/>
          </p:nvPr>
        </p:nvSpPr>
        <p:spPr/>
        <p:txBody>
          <a:bodyPr/>
          <a:lstStyle/>
          <a:p>
            <a:r>
              <a:rPr lang="en-US" smtClean="0"/>
              <a:t>Dr Amina Muazzam</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7C4A7F7-A83D-40A8-943C-059F32E65538}" type="datetime1">
              <a:rPr lang="en-US" smtClean="0"/>
              <a:t>4/1/2020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Dr Amina Muazzam</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webmd.com/migraines-headaches/default.htm" TargetMode="External"/><Relationship Id="rId3" Type="http://schemas.openxmlformats.org/officeDocument/2006/relationships/hyperlink" Target="https://www.webmd.com/webmd/consumer_assets/controlled_content/healthwise/medicaltest/pulse_measurement_medicaltest_hw233473.xml" TargetMode="External"/><Relationship Id="rId7" Type="http://schemas.openxmlformats.org/officeDocument/2006/relationships/hyperlink" Target="https://www.webmd.com/a-to-z-guides/biofeedback-therapy-uses-benefits" TargetMode="External"/><Relationship Id="rId2" Type="http://schemas.openxmlformats.org/officeDocument/2006/relationships/hyperlink" Target="https://www.webmd.com/pain-management/knee-pain/picture-of-the-knee" TargetMode="External"/><Relationship Id="rId1" Type="http://schemas.openxmlformats.org/officeDocument/2006/relationships/slideLayout" Target="../slideLayouts/slideLayout2.xml"/><Relationship Id="rId6" Type="http://schemas.openxmlformats.org/officeDocument/2006/relationships/hyperlink" Target="https://www.webmd.com/brain/default.htm" TargetMode="External"/><Relationship Id="rId11" Type="http://schemas.openxmlformats.org/officeDocument/2006/relationships/hyperlink" Target="https://www.webmd.com/hypertension-high-blood-pressure/default.htm" TargetMode="External"/><Relationship Id="rId5" Type="http://schemas.openxmlformats.org/officeDocument/2006/relationships/hyperlink" Target="https://www.webmd.com/hypertension-high-blood-pressure/guide/diastolic-and-systolic-blood-pressure-know-your-numbers" TargetMode="External"/><Relationship Id="rId10" Type="http://schemas.openxmlformats.org/officeDocument/2006/relationships/hyperlink" Target="https://www.webmd.com/urinary-incontinence-oab/" TargetMode="External"/><Relationship Id="rId4" Type="http://schemas.openxmlformats.org/officeDocument/2006/relationships/hyperlink" Target="https://www.webmd.com/skin-problems-and-treatments/picture-of-the-skin" TargetMode="External"/><Relationship Id="rId9" Type="http://schemas.openxmlformats.org/officeDocument/2006/relationships/hyperlink" Target="https://www.webmd.com/pain-management/ss/slideshow-chronic-pain-myths-fact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1A84BB-1D2B-4206-8302-D2267627232E}"/>
              </a:ext>
            </a:extLst>
          </p:cNvPr>
          <p:cNvSpPr>
            <a:spLocks noGrp="1"/>
          </p:cNvSpPr>
          <p:nvPr>
            <p:ph type="ctrTitle"/>
          </p:nvPr>
        </p:nvSpPr>
        <p:spPr/>
        <p:txBody>
          <a:bodyPr/>
          <a:lstStyle/>
          <a:p>
            <a:r>
              <a:rPr lang="en-US" dirty="0"/>
              <a:t>Biofeedback </a:t>
            </a:r>
          </a:p>
        </p:txBody>
      </p:sp>
      <p:sp>
        <p:nvSpPr>
          <p:cNvPr id="3" name="Subtitle 2">
            <a:extLst>
              <a:ext uri="{FF2B5EF4-FFF2-40B4-BE49-F238E27FC236}">
                <a16:creationId xmlns:a16="http://schemas.microsoft.com/office/drawing/2014/main" xmlns="" id="{E57A50C6-2822-40E4-9FA9-1F83325985FF}"/>
              </a:ext>
            </a:extLst>
          </p:cNvPr>
          <p:cNvSpPr>
            <a:spLocks noGrp="1"/>
          </p:cNvSpPr>
          <p:nvPr>
            <p:ph type="subTitle" idx="1"/>
          </p:nvPr>
        </p:nvSpPr>
        <p:spPr/>
        <p:txBody>
          <a:bodyPr/>
          <a:lstStyle/>
          <a:p>
            <a:r>
              <a:rPr lang="en-US" dirty="0" err="1" smtClean="0"/>
              <a:t>Dr</a:t>
            </a:r>
            <a:r>
              <a:rPr lang="en-US" dirty="0" smtClean="0"/>
              <a:t> </a:t>
            </a:r>
            <a:r>
              <a:rPr lang="en-US" dirty="0" err="1" smtClean="0"/>
              <a:t>Amina</a:t>
            </a:r>
            <a:r>
              <a:rPr lang="en-US" dirty="0" smtClean="0"/>
              <a:t> </a:t>
            </a:r>
            <a:r>
              <a:rPr lang="en-US" dirty="0" err="1" smtClean="0"/>
              <a:t>Muazzam</a:t>
            </a:r>
            <a:endParaRPr lang="en-US" dirty="0"/>
          </a:p>
        </p:txBody>
      </p:sp>
      <p:sp>
        <p:nvSpPr>
          <p:cNvPr id="4" name="Date Placeholder 3"/>
          <p:cNvSpPr>
            <a:spLocks noGrp="1"/>
          </p:cNvSpPr>
          <p:nvPr>
            <p:ph type="dt" sz="half" idx="10"/>
          </p:nvPr>
        </p:nvSpPr>
        <p:spPr/>
        <p:txBody>
          <a:bodyPr/>
          <a:lstStyle/>
          <a:p>
            <a:fld id="{C7E21207-BC42-4FC1-B83E-BCC5529A3E4B}"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143262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8EDCE9-A5AF-4893-BB5A-10424B1D6850}"/>
              </a:ext>
            </a:extLst>
          </p:cNvPr>
          <p:cNvSpPr>
            <a:spLocks noGrp="1"/>
          </p:cNvSpPr>
          <p:nvPr>
            <p:ph type="title"/>
          </p:nvPr>
        </p:nvSpPr>
        <p:spPr/>
        <p:txBody>
          <a:bodyPr/>
          <a:lstStyle/>
          <a:p>
            <a:r>
              <a:rPr lang="en-US" dirty="0"/>
              <a:t>Introduction </a:t>
            </a:r>
          </a:p>
        </p:txBody>
      </p:sp>
      <p:sp>
        <p:nvSpPr>
          <p:cNvPr id="3" name="Content Placeholder 2">
            <a:extLst>
              <a:ext uri="{FF2B5EF4-FFF2-40B4-BE49-F238E27FC236}">
                <a16:creationId xmlns:a16="http://schemas.microsoft.com/office/drawing/2014/main" xmlns="" id="{873A1409-66FC-4CDA-8778-FA5A0DD28A52}"/>
              </a:ext>
            </a:extLst>
          </p:cNvPr>
          <p:cNvSpPr>
            <a:spLocks noGrp="1"/>
          </p:cNvSpPr>
          <p:nvPr>
            <p:ph idx="1"/>
          </p:nvPr>
        </p:nvSpPr>
        <p:spPr/>
        <p:txBody>
          <a:bodyPr>
            <a:normAutofit fontScale="85000" lnSpcReduction="20000"/>
          </a:bodyPr>
          <a:lstStyle/>
          <a:p>
            <a:r>
              <a:rPr lang="en-US" dirty="0"/>
              <a:t> Biofeedback has been around since 1960s.</a:t>
            </a:r>
          </a:p>
          <a:p>
            <a:r>
              <a:rPr lang="en-US" dirty="0"/>
              <a:t> When you raise your hand to wave hello to a friend or lift your </a:t>
            </a:r>
            <a:r>
              <a:rPr lang="en-US" dirty="0">
                <a:hlinkClick r:id="rId2"/>
              </a:rPr>
              <a:t>knee</a:t>
            </a:r>
            <a:r>
              <a:rPr lang="en-US" dirty="0"/>
              <a:t> to take another step on the Stairmaster, you control these actions. Other body functions -- like </a:t>
            </a:r>
            <a:r>
              <a:rPr lang="en-US" dirty="0">
                <a:hlinkClick r:id="rId3"/>
              </a:rPr>
              <a:t>heart rate</a:t>
            </a:r>
            <a:r>
              <a:rPr lang="en-US" dirty="0"/>
              <a:t>, </a:t>
            </a:r>
            <a:r>
              <a:rPr lang="en-US" dirty="0">
                <a:hlinkClick r:id="rId4"/>
              </a:rPr>
              <a:t>skin</a:t>
            </a:r>
            <a:r>
              <a:rPr lang="en-US" dirty="0"/>
              <a:t> temperature, and </a:t>
            </a:r>
            <a:r>
              <a:rPr lang="en-US" dirty="0">
                <a:hlinkClick r:id="rId5"/>
              </a:rPr>
              <a:t>blood pressure</a:t>
            </a:r>
            <a:r>
              <a:rPr lang="en-US" dirty="0"/>
              <a:t>  are controlled involuntarily by your </a:t>
            </a:r>
            <a:r>
              <a:rPr lang="en-US" dirty="0">
                <a:hlinkClick r:id="rId6"/>
              </a:rPr>
              <a:t>nervous system</a:t>
            </a:r>
            <a:r>
              <a:rPr lang="en-US" dirty="0"/>
              <a:t>. </a:t>
            </a:r>
          </a:p>
          <a:p>
            <a:r>
              <a:rPr lang="en-US" dirty="0"/>
              <a:t>One technique can help you gain more control over these normally involuntary functions. It's called </a:t>
            </a:r>
            <a:r>
              <a:rPr lang="en-US" dirty="0">
                <a:hlinkClick r:id="rId7"/>
              </a:rPr>
              <a:t>biofeedback</a:t>
            </a:r>
            <a:r>
              <a:rPr lang="en-US" dirty="0"/>
              <a:t>, and the therapy is used to help prevent or treat conditions, including </a:t>
            </a:r>
            <a:r>
              <a:rPr lang="en-US" dirty="0">
                <a:hlinkClick r:id="rId8"/>
              </a:rPr>
              <a:t>migraine headaches</a:t>
            </a:r>
            <a:r>
              <a:rPr lang="en-US" dirty="0"/>
              <a:t>, </a:t>
            </a:r>
            <a:r>
              <a:rPr lang="en-US" dirty="0">
                <a:hlinkClick r:id="rId9"/>
              </a:rPr>
              <a:t>chronic pain</a:t>
            </a:r>
            <a:r>
              <a:rPr lang="en-US" dirty="0"/>
              <a:t>, </a:t>
            </a:r>
            <a:r>
              <a:rPr lang="en-US" dirty="0">
                <a:hlinkClick r:id="rId10"/>
              </a:rPr>
              <a:t>incontinence</a:t>
            </a:r>
            <a:r>
              <a:rPr lang="en-US" dirty="0"/>
              <a:t>, and </a:t>
            </a:r>
            <a:r>
              <a:rPr lang="en-US" dirty="0">
                <a:hlinkClick r:id="rId11"/>
              </a:rPr>
              <a:t>high blood pressure</a:t>
            </a:r>
            <a:r>
              <a:rPr lang="en-US" dirty="0"/>
              <a:t>.</a:t>
            </a:r>
          </a:p>
          <a:p>
            <a:r>
              <a:rPr lang="en-US" dirty="0"/>
              <a:t> The idea behind biofeedback is that, by harnessing the power of your mind and becoming aware of what's going on inside your body, you can gain more control over your health.</a:t>
            </a:r>
          </a:p>
          <a:p>
            <a:endParaRPr lang="en-US" dirty="0"/>
          </a:p>
          <a:p>
            <a:endParaRPr lang="en-US" dirty="0"/>
          </a:p>
        </p:txBody>
      </p:sp>
      <p:sp>
        <p:nvSpPr>
          <p:cNvPr id="4" name="Date Placeholder 3"/>
          <p:cNvSpPr>
            <a:spLocks noGrp="1"/>
          </p:cNvSpPr>
          <p:nvPr>
            <p:ph type="dt" sz="half" idx="10"/>
          </p:nvPr>
        </p:nvSpPr>
        <p:spPr/>
        <p:txBody>
          <a:bodyPr/>
          <a:lstStyle/>
          <a:p>
            <a:fld id="{DA2021AF-B78C-41AE-9EFA-6762AD12ADD7}"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2</a:t>
            </a:fld>
            <a:endParaRPr lang="en-US" dirty="0"/>
          </a:p>
        </p:txBody>
      </p:sp>
    </p:spTree>
    <p:extLst>
      <p:ext uri="{BB962C8B-B14F-4D97-AF65-F5344CB8AC3E}">
        <p14:creationId xmlns:p14="http://schemas.microsoft.com/office/powerpoint/2010/main" val="1261863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0B87DD-B0FB-454A-AC4D-6C57B208A4B4}"/>
              </a:ext>
            </a:extLst>
          </p:cNvPr>
          <p:cNvSpPr>
            <a:spLocks noGrp="1"/>
          </p:cNvSpPr>
          <p:nvPr>
            <p:ph type="title"/>
          </p:nvPr>
        </p:nvSpPr>
        <p:spPr/>
        <p:txBody>
          <a:bodyPr/>
          <a:lstStyle/>
          <a:p>
            <a:r>
              <a:rPr lang="en-US" dirty="0"/>
              <a:t>Definition </a:t>
            </a:r>
          </a:p>
        </p:txBody>
      </p:sp>
      <p:sp>
        <p:nvSpPr>
          <p:cNvPr id="3" name="Content Placeholder 2">
            <a:extLst>
              <a:ext uri="{FF2B5EF4-FFF2-40B4-BE49-F238E27FC236}">
                <a16:creationId xmlns:a16="http://schemas.microsoft.com/office/drawing/2014/main" xmlns="" id="{5E960092-07AB-474E-91F9-725CFA45F792}"/>
              </a:ext>
            </a:extLst>
          </p:cNvPr>
          <p:cNvSpPr>
            <a:spLocks noGrp="1"/>
          </p:cNvSpPr>
          <p:nvPr>
            <p:ph idx="1"/>
          </p:nvPr>
        </p:nvSpPr>
        <p:spPr/>
        <p:txBody>
          <a:bodyPr>
            <a:normAutofit lnSpcReduction="10000"/>
          </a:bodyPr>
          <a:lstStyle/>
          <a:p>
            <a:r>
              <a:rPr lang="en-US" dirty="0"/>
              <a:t>Biofeedback is a mind body technique in which individuals learn how to modify their physiology for the purpose of improving physical ,mental, emotional health.</a:t>
            </a:r>
          </a:p>
          <a:p>
            <a:r>
              <a:rPr lang="en-US" dirty="0"/>
              <a:t> It is a self regulation technique through which patients learn to voluntarily control what were once thought to be involuntary body processes. </a:t>
            </a:r>
          </a:p>
          <a:p>
            <a:r>
              <a:rPr lang="en-US" dirty="0"/>
              <a:t>It is built on the concept of mind over matter.</a:t>
            </a:r>
          </a:p>
          <a:p>
            <a:r>
              <a:rPr lang="en-US" dirty="0"/>
              <a:t>With proper techniques, you can change your health by being mindful of how your body responds to stressors and other stimuli.</a:t>
            </a:r>
          </a:p>
        </p:txBody>
      </p:sp>
      <p:sp>
        <p:nvSpPr>
          <p:cNvPr id="4" name="Date Placeholder 3"/>
          <p:cNvSpPr>
            <a:spLocks noGrp="1"/>
          </p:cNvSpPr>
          <p:nvPr>
            <p:ph type="dt" sz="half" idx="10"/>
          </p:nvPr>
        </p:nvSpPr>
        <p:spPr/>
        <p:txBody>
          <a:bodyPr/>
          <a:lstStyle/>
          <a:p>
            <a:fld id="{43525731-C766-4730-80FD-F6C487BD52A7}"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3</a:t>
            </a:fld>
            <a:endParaRPr lang="en-US" dirty="0"/>
          </a:p>
        </p:txBody>
      </p:sp>
    </p:spTree>
    <p:extLst>
      <p:ext uri="{BB962C8B-B14F-4D97-AF65-F5344CB8AC3E}">
        <p14:creationId xmlns:p14="http://schemas.microsoft.com/office/powerpoint/2010/main" val="3030571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7A8C72-5678-439E-8073-ECCC5D3A3AC8}"/>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xmlns="" id="{EE199D9D-40AE-4E90-92FF-0022832517A0}"/>
              </a:ext>
            </a:extLst>
          </p:cNvPr>
          <p:cNvSpPr>
            <a:spLocks noGrp="1"/>
          </p:cNvSpPr>
          <p:nvPr>
            <p:ph idx="1"/>
          </p:nvPr>
        </p:nvSpPr>
        <p:spPr/>
        <p:txBody>
          <a:bodyPr/>
          <a:lstStyle/>
          <a:p>
            <a:r>
              <a:rPr lang="en-US" dirty="0"/>
              <a:t>The goal of biofeedback is to make subtle changes to the body that result in a desired effect.</a:t>
            </a:r>
          </a:p>
          <a:p>
            <a:r>
              <a:rPr lang="en-US" dirty="0"/>
              <a:t>To </a:t>
            </a:r>
            <a:r>
              <a:rPr lang="en-US" dirty="0" err="1"/>
              <a:t>relaxe</a:t>
            </a:r>
            <a:r>
              <a:rPr lang="en-US" dirty="0"/>
              <a:t> certain muscles , slowing heart rate or respiration or reducing feelings of pain.</a:t>
            </a:r>
          </a:p>
          <a:p>
            <a:r>
              <a:rPr lang="en-US" dirty="0"/>
              <a:t>It allows patients to see inside their bodies, with a trained practitioner serving as a guide directing them to use the feedback to regulate their physiology in a healthy direction.</a:t>
            </a:r>
          </a:p>
        </p:txBody>
      </p:sp>
      <p:sp>
        <p:nvSpPr>
          <p:cNvPr id="4" name="Date Placeholder 3"/>
          <p:cNvSpPr>
            <a:spLocks noGrp="1"/>
          </p:cNvSpPr>
          <p:nvPr>
            <p:ph type="dt" sz="half" idx="10"/>
          </p:nvPr>
        </p:nvSpPr>
        <p:spPr/>
        <p:txBody>
          <a:bodyPr/>
          <a:lstStyle/>
          <a:p>
            <a:fld id="{523A9797-0859-4B1B-BB71-8779B002BB7D}"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4</a:t>
            </a:fld>
            <a:endParaRPr lang="en-US" dirty="0"/>
          </a:p>
        </p:txBody>
      </p:sp>
    </p:spTree>
    <p:extLst>
      <p:ext uri="{BB962C8B-B14F-4D97-AF65-F5344CB8AC3E}">
        <p14:creationId xmlns:p14="http://schemas.microsoft.com/office/powerpoint/2010/main" val="2887602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5532A3-5ECA-40AA-A14E-49404657C8CE}"/>
              </a:ext>
            </a:extLst>
          </p:cNvPr>
          <p:cNvSpPr>
            <a:spLocks noGrp="1"/>
          </p:cNvSpPr>
          <p:nvPr>
            <p:ph type="title"/>
          </p:nvPr>
        </p:nvSpPr>
        <p:spPr/>
        <p:txBody>
          <a:bodyPr/>
          <a:lstStyle/>
          <a:p>
            <a:r>
              <a:rPr lang="en-US" dirty="0"/>
              <a:t>Relaxation techniques</a:t>
            </a:r>
          </a:p>
        </p:txBody>
      </p:sp>
      <p:sp>
        <p:nvSpPr>
          <p:cNvPr id="3" name="Content Placeholder 2">
            <a:extLst>
              <a:ext uri="{FF2B5EF4-FFF2-40B4-BE49-F238E27FC236}">
                <a16:creationId xmlns:a16="http://schemas.microsoft.com/office/drawing/2014/main" xmlns="" id="{46283A90-3D71-46DB-8420-DF32B1676C17}"/>
              </a:ext>
            </a:extLst>
          </p:cNvPr>
          <p:cNvSpPr>
            <a:spLocks noGrp="1"/>
          </p:cNvSpPr>
          <p:nvPr>
            <p:ph idx="1"/>
          </p:nvPr>
        </p:nvSpPr>
        <p:spPr/>
        <p:txBody>
          <a:bodyPr/>
          <a:lstStyle/>
          <a:p>
            <a:pPr marL="0" indent="0">
              <a:buNone/>
            </a:pPr>
            <a:r>
              <a:rPr lang="en-US" dirty="0"/>
              <a:t> Several relaxation techniques are used in biofeedback therapy.</a:t>
            </a:r>
          </a:p>
          <a:p>
            <a:r>
              <a:rPr lang="en-US" dirty="0" err="1"/>
              <a:t>Deepbreathing</a:t>
            </a:r>
            <a:r>
              <a:rPr lang="en-US" dirty="0"/>
              <a:t> </a:t>
            </a:r>
          </a:p>
          <a:p>
            <a:r>
              <a:rPr lang="en-US" dirty="0"/>
              <a:t>Progressive muscle relaxation</a:t>
            </a:r>
          </a:p>
          <a:p>
            <a:r>
              <a:rPr lang="en-US" dirty="0"/>
              <a:t>Guided imagery</a:t>
            </a:r>
          </a:p>
          <a:p>
            <a:r>
              <a:rPr lang="en-US" dirty="0"/>
              <a:t>Mindfulness meditation</a:t>
            </a:r>
          </a:p>
          <a:p>
            <a:pPr marL="0" indent="0">
              <a:buNone/>
            </a:pPr>
            <a:endParaRPr lang="en-US" dirty="0"/>
          </a:p>
          <a:p>
            <a:endParaRPr lang="en-US" dirty="0"/>
          </a:p>
        </p:txBody>
      </p:sp>
      <p:sp>
        <p:nvSpPr>
          <p:cNvPr id="4" name="Date Placeholder 3"/>
          <p:cNvSpPr>
            <a:spLocks noGrp="1"/>
          </p:cNvSpPr>
          <p:nvPr>
            <p:ph type="dt" sz="half" idx="10"/>
          </p:nvPr>
        </p:nvSpPr>
        <p:spPr/>
        <p:txBody>
          <a:bodyPr/>
          <a:lstStyle/>
          <a:p>
            <a:fld id="{2FB43F25-283F-409D-B3B8-A56DE07E63A7}"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5</a:t>
            </a:fld>
            <a:endParaRPr lang="en-US" dirty="0"/>
          </a:p>
        </p:txBody>
      </p:sp>
    </p:spTree>
    <p:extLst>
      <p:ext uri="{BB962C8B-B14F-4D97-AF65-F5344CB8AC3E}">
        <p14:creationId xmlns:p14="http://schemas.microsoft.com/office/powerpoint/2010/main" val="1214305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53E891-2AD6-49D5-A991-701524664F86}"/>
              </a:ext>
            </a:extLst>
          </p:cNvPr>
          <p:cNvSpPr>
            <a:spLocks noGrp="1"/>
          </p:cNvSpPr>
          <p:nvPr>
            <p:ph type="title"/>
          </p:nvPr>
        </p:nvSpPr>
        <p:spPr/>
        <p:txBody>
          <a:bodyPr/>
          <a:lstStyle/>
          <a:p>
            <a:r>
              <a:rPr lang="en-US" dirty="0"/>
              <a:t>How it works</a:t>
            </a:r>
          </a:p>
        </p:txBody>
      </p:sp>
      <p:sp>
        <p:nvSpPr>
          <p:cNvPr id="3" name="Content Placeholder 2">
            <a:extLst>
              <a:ext uri="{FF2B5EF4-FFF2-40B4-BE49-F238E27FC236}">
                <a16:creationId xmlns:a16="http://schemas.microsoft.com/office/drawing/2014/main" xmlns="" id="{A51F2CFB-CA9F-4209-A1CE-36F0DFC768CC}"/>
              </a:ext>
            </a:extLst>
          </p:cNvPr>
          <p:cNvSpPr>
            <a:spLocks noGrp="1"/>
          </p:cNvSpPr>
          <p:nvPr>
            <p:ph idx="1"/>
          </p:nvPr>
        </p:nvSpPr>
        <p:spPr/>
        <p:txBody>
          <a:bodyPr>
            <a:normAutofit fontScale="85000" lnSpcReduction="10000"/>
          </a:bodyPr>
          <a:lstStyle/>
          <a:p>
            <a:pPr lvl="0"/>
            <a:r>
              <a:rPr lang="en-GB" dirty="0"/>
              <a:t>Biofeedback utilizes electronic  sensors  or electrodes attached to various parts of the body to detect changes in physical  responses.  </a:t>
            </a:r>
            <a:endParaRPr lang="en-US" dirty="0"/>
          </a:p>
          <a:p>
            <a:pPr lvl="0"/>
            <a:r>
              <a:rPr lang="en-GB" dirty="0"/>
              <a:t>Signals then inform the individual of these changes by means of visual or auditory signals.</a:t>
            </a:r>
            <a:endParaRPr lang="en-US" dirty="0"/>
          </a:p>
          <a:p>
            <a:pPr lvl="0"/>
            <a:r>
              <a:rPr lang="en-GB" dirty="0"/>
              <a:t>While the individual views or listens to feedback he or she begins to recognise thoughts feelings and mental images that influence his or her physical  reactions </a:t>
            </a:r>
            <a:endParaRPr lang="en-US" dirty="0"/>
          </a:p>
          <a:p>
            <a:pPr lvl="0"/>
            <a:r>
              <a:rPr lang="en-GB" dirty="0"/>
              <a:t>By monitoring this mind body connection,  the individual can use the same thoughts, feelings and mental images as cues or reminders to become more  relaxed or to change heart </a:t>
            </a:r>
            <a:r>
              <a:rPr lang="en-GB" dirty="0" err="1"/>
              <a:t>beat,brain</a:t>
            </a:r>
            <a:r>
              <a:rPr lang="en-GB" dirty="0"/>
              <a:t> wave patterns, body temperature and other body functions.</a:t>
            </a:r>
            <a:endParaRPr lang="en-US" dirty="0"/>
          </a:p>
          <a:p>
            <a:r>
              <a:rPr lang="en-GB" dirty="0"/>
              <a:t>The individual uses trial and error to change the signals change in the desired direction.</a:t>
            </a:r>
            <a:endParaRPr lang="en-US" dirty="0"/>
          </a:p>
        </p:txBody>
      </p:sp>
      <p:sp>
        <p:nvSpPr>
          <p:cNvPr id="4" name="Date Placeholder 3"/>
          <p:cNvSpPr>
            <a:spLocks noGrp="1"/>
          </p:cNvSpPr>
          <p:nvPr>
            <p:ph type="dt" sz="half" idx="10"/>
          </p:nvPr>
        </p:nvSpPr>
        <p:spPr/>
        <p:txBody>
          <a:bodyPr/>
          <a:lstStyle/>
          <a:p>
            <a:fld id="{81868F28-2CA6-47DE-88FF-FEB32BE2FF26}"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6</a:t>
            </a:fld>
            <a:endParaRPr lang="en-US" dirty="0"/>
          </a:p>
        </p:txBody>
      </p:sp>
    </p:spTree>
    <p:extLst>
      <p:ext uri="{BB962C8B-B14F-4D97-AF65-F5344CB8AC3E}">
        <p14:creationId xmlns:p14="http://schemas.microsoft.com/office/powerpoint/2010/main" val="1157188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B28B84-D194-4D09-91DF-B0A89226A649}"/>
              </a:ext>
            </a:extLst>
          </p:cNvPr>
          <p:cNvSpPr>
            <a:spLocks noGrp="1"/>
          </p:cNvSpPr>
          <p:nvPr>
            <p:ph type="title"/>
          </p:nvPr>
        </p:nvSpPr>
        <p:spPr/>
        <p:txBody>
          <a:bodyPr/>
          <a:lstStyle/>
          <a:p>
            <a:r>
              <a:rPr lang="en-US" dirty="0"/>
              <a:t>Types of biofeedback</a:t>
            </a:r>
          </a:p>
        </p:txBody>
      </p:sp>
      <p:sp>
        <p:nvSpPr>
          <p:cNvPr id="3" name="Content Placeholder 2">
            <a:extLst>
              <a:ext uri="{FF2B5EF4-FFF2-40B4-BE49-F238E27FC236}">
                <a16:creationId xmlns:a16="http://schemas.microsoft.com/office/drawing/2014/main" xmlns="" id="{7F252F3D-FFC4-40F6-B422-C323B8D8034E}"/>
              </a:ext>
            </a:extLst>
          </p:cNvPr>
          <p:cNvSpPr>
            <a:spLocks noGrp="1"/>
          </p:cNvSpPr>
          <p:nvPr>
            <p:ph idx="1"/>
          </p:nvPr>
        </p:nvSpPr>
        <p:spPr/>
        <p:txBody>
          <a:bodyPr>
            <a:normAutofit fontScale="85000" lnSpcReduction="20000"/>
          </a:bodyPr>
          <a:lstStyle/>
          <a:p>
            <a:r>
              <a:rPr lang="en-US" dirty="0"/>
              <a:t>Biofeedback is a method of measuring physiological functions you are not normally aware of (such as skin temperature, muscle tension, or brain waves) and then training yourself to control these functions. Depending on what particular physiological function you are working with, different techniques are used. The most common biofeedback techniques are:</a:t>
            </a:r>
          </a:p>
          <a:p>
            <a:r>
              <a:rPr lang="en-US" dirty="0"/>
              <a:t>Respiratory biofeedback</a:t>
            </a:r>
          </a:p>
          <a:p>
            <a:r>
              <a:rPr lang="en-US" dirty="0"/>
              <a:t>Heart rate variability biofeedback</a:t>
            </a:r>
          </a:p>
          <a:p>
            <a:r>
              <a:rPr lang="en-US" dirty="0"/>
              <a:t>Galvanic skin response</a:t>
            </a:r>
          </a:p>
          <a:p>
            <a:r>
              <a:rPr lang="en-US" dirty="0"/>
              <a:t>Electroencephalography biofeedback</a:t>
            </a:r>
          </a:p>
          <a:p>
            <a:r>
              <a:rPr lang="en-US" dirty="0"/>
              <a:t>Electromyography feedback</a:t>
            </a:r>
          </a:p>
          <a:p>
            <a:pPr marL="0" lvl="0" indent="0">
              <a:buNone/>
            </a:pPr>
            <a:endParaRPr lang="en-US" dirty="0"/>
          </a:p>
        </p:txBody>
      </p:sp>
      <p:sp>
        <p:nvSpPr>
          <p:cNvPr id="4" name="Date Placeholder 3"/>
          <p:cNvSpPr>
            <a:spLocks noGrp="1"/>
          </p:cNvSpPr>
          <p:nvPr>
            <p:ph type="dt" sz="half" idx="10"/>
          </p:nvPr>
        </p:nvSpPr>
        <p:spPr/>
        <p:txBody>
          <a:bodyPr/>
          <a:lstStyle/>
          <a:p>
            <a:fld id="{ACAF2808-1BCB-40C9-B010-953B5DD9A0AC}"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7</a:t>
            </a:fld>
            <a:endParaRPr lang="en-US" dirty="0"/>
          </a:p>
        </p:txBody>
      </p:sp>
    </p:spTree>
    <p:extLst>
      <p:ext uri="{BB962C8B-B14F-4D97-AF65-F5344CB8AC3E}">
        <p14:creationId xmlns:p14="http://schemas.microsoft.com/office/powerpoint/2010/main" val="4187207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B330D0-9679-4D28-8080-E2F8E5118247}"/>
              </a:ext>
            </a:extLst>
          </p:cNvPr>
          <p:cNvSpPr>
            <a:spLocks noGrp="1"/>
          </p:cNvSpPr>
          <p:nvPr>
            <p:ph type="title"/>
          </p:nvPr>
        </p:nvSpPr>
        <p:spPr/>
        <p:txBody>
          <a:bodyPr/>
          <a:lstStyle/>
          <a:p>
            <a:r>
              <a:rPr lang="en-US" dirty="0"/>
              <a:t>How is biofeedback used</a:t>
            </a:r>
          </a:p>
        </p:txBody>
      </p:sp>
      <p:sp>
        <p:nvSpPr>
          <p:cNvPr id="3" name="Content Placeholder 2">
            <a:extLst>
              <a:ext uri="{FF2B5EF4-FFF2-40B4-BE49-F238E27FC236}">
                <a16:creationId xmlns:a16="http://schemas.microsoft.com/office/drawing/2014/main" xmlns="" id="{EA3C217E-3BD0-40BD-9851-068F0B1AF9F7}"/>
              </a:ext>
            </a:extLst>
          </p:cNvPr>
          <p:cNvSpPr>
            <a:spLocks noGrp="1"/>
          </p:cNvSpPr>
          <p:nvPr>
            <p:ph idx="1"/>
          </p:nvPr>
        </p:nvSpPr>
        <p:spPr/>
        <p:txBody>
          <a:bodyPr>
            <a:normAutofit fontScale="85000" lnSpcReduction="20000"/>
          </a:bodyPr>
          <a:lstStyle/>
          <a:p>
            <a:pPr marL="0" indent="0">
              <a:buNone/>
            </a:pPr>
            <a:r>
              <a:rPr lang="en-US" dirty="0"/>
              <a:t>Biofeedback has been used for a range of applications, including:</a:t>
            </a:r>
          </a:p>
          <a:p>
            <a:pPr lvl="0"/>
            <a:r>
              <a:rPr lang="en-US" dirty="0"/>
              <a:t>Treating tension headaches, migraines, and other pain</a:t>
            </a:r>
          </a:p>
          <a:p>
            <a:pPr lvl="0"/>
            <a:r>
              <a:rPr lang="en-US" dirty="0"/>
              <a:t>Controlling high and low blood pressure</a:t>
            </a:r>
          </a:p>
          <a:p>
            <a:pPr lvl="0"/>
            <a:r>
              <a:rPr lang="en-US" dirty="0"/>
              <a:t>Alleviating digestive disorders such as irritable bowel syndrome</a:t>
            </a:r>
          </a:p>
          <a:p>
            <a:pPr lvl="0"/>
            <a:r>
              <a:rPr lang="en-US" dirty="0"/>
              <a:t>Helping patients control physical reactions to stress or anxiety</a:t>
            </a:r>
          </a:p>
          <a:p>
            <a:pPr lvl="0"/>
            <a:r>
              <a:rPr lang="en-US" dirty="0"/>
              <a:t>Aiding in relaxation and stress management</a:t>
            </a:r>
          </a:p>
          <a:p>
            <a:r>
              <a:rPr lang="en-US" dirty="0"/>
              <a:t>EEG feedback has also been shown to be beneficial in managing symptoms of certain brain injuries and attention deficit disorder, and there is some evidence suggesting it might be efficacious in depression and post-traumatic stress disorder</a:t>
            </a:r>
          </a:p>
        </p:txBody>
      </p:sp>
      <p:sp>
        <p:nvSpPr>
          <p:cNvPr id="4" name="Date Placeholder 3"/>
          <p:cNvSpPr>
            <a:spLocks noGrp="1"/>
          </p:cNvSpPr>
          <p:nvPr>
            <p:ph type="dt" sz="half" idx="10"/>
          </p:nvPr>
        </p:nvSpPr>
        <p:spPr/>
        <p:txBody>
          <a:bodyPr/>
          <a:lstStyle/>
          <a:p>
            <a:fld id="{561452C3-B363-4FD4-8B9A-7B47E020BE8D}"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8</a:t>
            </a:fld>
            <a:endParaRPr lang="en-US" dirty="0"/>
          </a:p>
        </p:txBody>
      </p:sp>
    </p:spTree>
    <p:extLst>
      <p:ext uri="{BB962C8B-B14F-4D97-AF65-F5344CB8AC3E}">
        <p14:creationId xmlns:p14="http://schemas.microsoft.com/office/powerpoint/2010/main" val="38107911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1272</TotalTime>
  <Words>516</Words>
  <Application>Microsoft Office PowerPoint</Application>
  <PresentationFormat>Custom</PresentationFormat>
  <Paragraphs>67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Organic</vt:lpstr>
      <vt:lpstr>Biofeedback </vt:lpstr>
      <vt:lpstr>Introduction </vt:lpstr>
      <vt:lpstr>Definition </vt:lpstr>
      <vt:lpstr>Goals</vt:lpstr>
      <vt:lpstr>Relaxation techniques</vt:lpstr>
      <vt:lpstr>How it works</vt:lpstr>
      <vt:lpstr>Types of biofeedback</vt:lpstr>
      <vt:lpstr>How is biofeedback used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Biofeedback</dc:title>
  <dc:creator>javeria malik</dc:creator>
  <cp:lastModifiedBy>Windows User</cp:lastModifiedBy>
  <cp:revision>9</cp:revision>
  <dcterms:created xsi:type="dcterms:W3CDTF">2019-03-12T10:34:13Z</dcterms:created>
  <dcterms:modified xsi:type="dcterms:W3CDTF">2020-04-01T17:56:35Z</dcterms:modified>
</cp:coreProperties>
</file>